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33"/>
  </p:notesMasterIdLst>
  <p:sldIdLst>
    <p:sldId id="312" r:id="rId3"/>
    <p:sldId id="277" r:id="rId4"/>
    <p:sldId id="313" r:id="rId5"/>
    <p:sldId id="314" r:id="rId6"/>
    <p:sldId id="279" r:id="rId7"/>
    <p:sldId id="281" r:id="rId8"/>
    <p:sldId id="315" r:id="rId9"/>
    <p:sldId id="330" r:id="rId10"/>
    <p:sldId id="283" r:id="rId11"/>
    <p:sldId id="284" r:id="rId12"/>
    <p:sldId id="282" r:id="rId13"/>
    <p:sldId id="285" r:id="rId14"/>
    <p:sldId id="317" r:id="rId15"/>
    <p:sldId id="329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5FB"/>
    <a:srgbClr val="D7E5F5"/>
    <a:srgbClr val="CAE5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54EC1-71A3-4B26-8355-0CA2C50A0D82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F72F8-0AB8-451F-B4FA-30D8178525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1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alphaModFix amt="5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3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00B0F0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981200" y="1600200"/>
            <a:ext cx="504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latin typeface="Arial Black" pitchFamily="34" charset="0"/>
              </a:rPr>
              <a:t>CMPTR</a:t>
            </a:r>
            <a:endParaRPr lang="en-US" sz="9600" dirty="0">
              <a:latin typeface="Arial Black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9175"/>
            <a:ext cx="7772400" cy="1470025"/>
          </a:xfrm>
          <a:noFill/>
          <a:ln>
            <a:noFill/>
          </a:ln>
        </p:spPr>
        <p:txBody>
          <a:bodyPr/>
          <a:lstStyle>
            <a:lvl1pPr algn="ctr">
              <a:defRPr b="0" cap="none" spc="0">
                <a:ln>
                  <a:noFill/>
                </a:ln>
                <a:solidFill>
                  <a:srgbClr val="2DC6D6"/>
                </a:solidFill>
                <a:effectLst/>
                <a:latin typeface="Arial Black" pitchFamily="34" charset="0"/>
                <a:cs typeface="Microsoft Sans Serif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CMPT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743200" y="461772"/>
            <a:ext cx="3453384" cy="3348228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>
          <a:xfrm>
            <a:off x="76200" y="76200"/>
            <a:ext cx="8991600" cy="6629400"/>
          </a:xfrm>
          <a:prstGeom prst="roundRect">
            <a:avLst/>
          </a:prstGeom>
          <a:noFill/>
          <a:ln>
            <a:solidFill>
              <a:srgbClr val="2DC6D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277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65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CMPTR Chapter 2: Computer Hardware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0D066-9582-49E0-9F2C-9CED6AA2A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ln>
            <a:solidFill>
              <a:srgbClr val="2DC6D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7000"/>
            <a:ext cx="70104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477000"/>
            <a:ext cx="762000" cy="244475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DC6D6"/>
                </a:solidFill>
                <a:latin typeface="Arial Black" pitchFamily="34" charset="0"/>
              </a:defRPr>
            </a:lvl1pPr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4/8/2012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CMPTR Chapter 2: Computer Hardware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1E0D066-9582-49E0-9F2C-9CED6AA2A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077200" cy="68275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F0"/>
                </a:solidFill>
              </a:rPr>
              <a:t>Storage Systems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077200" cy="432816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1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Hard Drives – Disk Cache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disk cache </a:t>
            </a:r>
            <a:r>
              <a:rPr lang="en-US" dirty="0" smtClean="0"/>
              <a:t>holds </a:t>
            </a:r>
            <a:r>
              <a:rPr lang="en-US" dirty="0"/>
              <a:t>data that has recently been </a:t>
            </a:r>
            <a:r>
              <a:rPr lang="en-US" dirty="0" smtClean="0"/>
              <a:t>read from the hard drive.</a:t>
            </a:r>
          </a:p>
          <a:p>
            <a:r>
              <a:rPr lang="en-US" dirty="0" smtClean="0"/>
              <a:t>If that data is  needed soon in memory it is retrieve from the cache rather then</a:t>
            </a:r>
            <a:br>
              <a:rPr lang="en-US" dirty="0" smtClean="0"/>
            </a:br>
            <a:r>
              <a:rPr lang="en-US" dirty="0" smtClean="0"/>
              <a:t>from the hard drive when they</a:t>
            </a:r>
            <a:br>
              <a:rPr lang="en-US" dirty="0" smtClean="0"/>
            </a:br>
            <a:r>
              <a:rPr lang="en-US" dirty="0" smtClean="0"/>
              <a:t>are requested.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Hard Drives - SSD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480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Solid state drives use the same type of memory used in USB drives.</a:t>
            </a:r>
          </a:p>
          <a:p>
            <a:pPr eaLnBrk="1" hangingPunct="1"/>
            <a:r>
              <a:rPr lang="en-US" sz="2800" dirty="0" smtClean="0"/>
              <a:t>Much faster in accessing information over the standard hard drive</a:t>
            </a:r>
          </a:p>
          <a:p>
            <a:pPr eaLnBrk="1" hangingPunct="1"/>
            <a:r>
              <a:rPr lang="en-US" sz="2800" dirty="0" smtClean="0"/>
              <a:t>More stable then hard drives</a:t>
            </a:r>
          </a:p>
        </p:txBody>
      </p:sp>
      <p:pic>
        <p:nvPicPr>
          <p:cNvPr id="14" name="Picture 5" descr="toshibas-128gb-solid-state-drive_56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07" y="2514600"/>
            <a:ext cx="3716482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Optical Discs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CMPTR Chapter 2: Computer Hardware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196975"/>
          </a:xfrm>
        </p:spPr>
        <p:txBody>
          <a:bodyPr/>
          <a:lstStyle/>
          <a:p>
            <a:pPr eaLnBrk="1" hangingPunct="1"/>
            <a:r>
              <a:rPr lang="en-US" smtClean="0"/>
              <a:t>Flat, round, portable metal discs made of metal, plastic, and lacquer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3" name="Picture 3" descr="mma_c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52578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Optical Discs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1" name="Picture 3" descr="CD,inter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5992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6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Data Storage on a CD/DVD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1" name="Picture 21" descr="Fig07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574800"/>
            <a:ext cx="54229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0" y="3606800"/>
            <a:ext cx="5270500" cy="2106613"/>
            <a:chOff x="96" y="2208"/>
            <a:chExt cx="3320" cy="1327"/>
          </a:xfrm>
        </p:grpSpPr>
        <p:sp>
          <p:nvSpPr>
            <p:cNvPr id="34826" name="Text Box 22"/>
            <p:cNvSpPr txBox="1">
              <a:spLocks noChangeArrowheads="1"/>
            </p:cNvSpPr>
            <p:nvPr/>
          </p:nvSpPr>
          <p:spPr bwMode="auto">
            <a:xfrm>
              <a:off x="96" y="2787"/>
              <a:ext cx="1470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/>
                <a:t>single track</a:t>
              </a:r>
              <a:br>
                <a:rPr lang="en-US" sz="2400" b="1"/>
              </a:br>
              <a:r>
                <a:rPr lang="en-US" sz="2400" b="1"/>
                <a:t>spirals to edge</a:t>
              </a:r>
              <a:br>
                <a:rPr lang="en-US" sz="2400" b="1"/>
              </a:br>
              <a:r>
                <a:rPr lang="en-US" sz="2400" b="1"/>
                <a:t>of disc</a:t>
              </a:r>
            </a:p>
          </p:txBody>
        </p:sp>
        <p:sp>
          <p:nvSpPr>
            <p:cNvPr id="34827" name="Line 24"/>
            <p:cNvSpPr>
              <a:spLocks noChangeShapeType="1"/>
            </p:cNvSpPr>
            <p:nvPr/>
          </p:nvSpPr>
          <p:spPr bwMode="auto">
            <a:xfrm flipV="1">
              <a:off x="1256" y="2208"/>
              <a:ext cx="2160" cy="7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350000" y="4292600"/>
            <a:ext cx="2701925" cy="1655763"/>
            <a:chOff x="4096" y="2640"/>
            <a:chExt cx="1702" cy="1043"/>
          </a:xfrm>
        </p:grpSpPr>
        <p:sp>
          <p:nvSpPr>
            <p:cNvPr id="34822" name="Text Box 23"/>
            <p:cNvSpPr txBox="1">
              <a:spLocks noChangeArrowheads="1"/>
            </p:cNvSpPr>
            <p:nvPr/>
          </p:nvSpPr>
          <p:spPr bwMode="auto">
            <a:xfrm>
              <a:off x="4561" y="3395"/>
              <a:ext cx="12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/>
                <a:t>disc sectors</a:t>
              </a:r>
            </a:p>
          </p:txBody>
        </p:sp>
        <p:sp>
          <p:nvSpPr>
            <p:cNvPr id="34823" name="Line 25"/>
            <p:cNvSpPr>
              <a:spLocks noChangeShapeType="1"/>
            </p:cNvSpPr>
            <p:nvPr/>
          </p:nvSpPr>
          <p:spPr bwMode="auto">
            <a:xfrm flipH="1" flipV="1">
              <a:off x="4368" y="2640"/>
              <a:ext cx="432" cy="81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24" name="Line 26"/>
            <p:cNvSpPr>
              <a:spLocks noChangeShapeType="1"/>
            </p:cNvSpPr>
            <p:nvPr/>
          </p:nvSpPr>
          <p:spPr bwMode="auto">
            <a:xfrm flipH="1" flipV="1">
              <a:off x="4096" y="3368"/>
              <a:ext cx="704" cy="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25" name="Line 27"/>
            <p:cNvSpPr>
              <a:spLocks noChangeShapeType="1"/>
            </p:cNvSpPr>
            <p:nvPr/>
          </p:nvSpPr>
          <p:spPr bwMode="auto">
            <a:xfrm flipH="1" flipV="1">
              <a:off x="4424" y="3184"/>
              <a:ext cx="376" cy="2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908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Parts of a </a:t>
            </a:r>
            <a:r>
              <a:rPr lang="en-US" dirty="0">
                <a:solidFill>
                  <a:srgbClr val="00B0F0"/>
                </a:solidFill>
              </a:rPr>
              <a:t>Optical </a:t>
            </a:r>
            <a:r>
              <a:rPr lang="en-US" dirty="0" smtClean="0">
                <a:solidFill>
                  <a:srgbClr val="00B0F0"/>
                </a:solidFill>
              </a:rPr>
              <a:t>Discs Player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3555" name="Rectangle 21"/>
          <p:cNvSpPr>
            <a:spLocks noChangeArrowheads="1"/>
          </p:cNvSpPr>
          <p:nvPr/>
        </p:nvSpPr>
        <p:spPr bwMode="auto">
          <a:xfrm>
            <a:off x="76057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23556" name="Picture 22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473200"/>
            <a:ext cx="51689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27"/>
          <p:cNvSpPr>
            <a:spLocks noChangeArrowheads="1"/>
          </p:cNvSpPr>
          <p:nvPr/>
        </p:nvSpPr>
        <p:spPr bwMode="auto">
          <a:xfrm>
            <a:off x="42529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3558" name="Text Box 48"/>
          <p:cNvSpPr txBox="1">
            <a:spLocks noChangeArrowheads="1"/>
          </p:cNvSpPr>
          <p:nvPr/>
        </p:nvSpPr>
        <p:spPr bwMode="auto">
          <a:xfrm>
            <a:off x="2286000" y="196056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disc label</a:t>
            </a:r>
          </a:p>
        </p:txBody>
      </p:sp>
      <p:sp>
        <p:nvSpPr>
          <p:cNvPr id="23559" name="Line 49"/>
          <p:cNvSpPr>
            <a:spLocks noChangeShapeType="1"/>
          </p:cNvSpPr>
          <p:nvPr/>
        </p:nvSpPr>
        <p:spPr bwMode="auto">
          <a:xfrm flipV="1">
            <a:off x="3776663" y="2017713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Parts of a Optical Discs Player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76057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24580" name="Picture 5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473200"/>
            <a:ext cx="51689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3076575" y="5519738"/>
            <a:ext cx="99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laser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diode</a:t>
            </a: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42529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4583" name="Text Box 15"/>
          <p:cNvSpPr txBox="1">
            <a:spLocks noChangeArrowheads="1"/>
          </p:cNvSpPr>
          <p:nvPr/>
        </p:nvSpPr>
        <p:spPr bwMode="auto">
          <a:xfrm>
            <a:off x="2286000" y="196056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disc label</a:t>
            </a:r>
          </a:p>
        </p:txBody>
      </p:sp>
      <p:sp>
        <p:nvSpPr>
          <p:cNvPr id="24584" name="Line 16"/>
          <p:cNvSpPr>
            <a:spLocks noChangeShapeType="1"/>
          </p:cNvSpPr>
          <p:nvPr/>
        </p:nvSpPr>
        <p:spPr bwMode="auto">
          <a:xfrm flipV="1">
            <a:off x="3776663" y="2017713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Parts of a Optical Discs Player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76057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25604" name="Picture 5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473200"/>
            <a:ext cx="51689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3076575" y="5519738"/>
            <a:ext cx="99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laser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diode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3046413" y="4572000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prism</a:t>
            </a:r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42529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5608" name="Text Box 15"/>
          <p:cNvSpPr txBox="1">
            <a:spLocks noChangeArrowheads="1"/>
          </p:cNvSpPr>
          <p:nvPr/>
        </p:nvSpPr>
        <p:spPr bwMode="auto">
          <a:xfrm>
            <a:off x="2286000" y="196056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disc label</a:t>
            </a:r>
          </a:p>
        </p:txBody>
      </p:sp>
      <p:sp>
        <p:nvSpPr>
          <p:cNvPr id="25609" name="Line 16"/>
          <p:cNvSpPr>
            <a:spLocks noChangeShapeType="1"/>
          </p:cNvSpPr>
          <p:nvPr/>
        </p:nvSpPr>
        <p:spPr bwMode="auto">
          <a:xfrm flipV="1">
            <a:off x="3776663" y="2017713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Parts of a Optical Discs Player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76057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26628" name="Picture 5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473200"/>
            <a:ext cx="51689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076575" y="5519738"/>
            <a:ext cx="99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laser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diode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3046413" y="4572000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prism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42529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2486025" y="3581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lens</a:t>
            </a:r>
          </a:p>
        </p:txBody>
      </p:sp>
      <p:sp>
        <p:nvSpPr>
          <p:cNvPr id="26633" name="Text Box 15"/>
          <p:cNvSpPr txBox="1">
            <a:spLocks noChangeArrowheads="1"/>
          </p:cNvSpPr>
          <p:nvPr/>
        </p:nvSpPr>
        <p:spPr bwMode="auto">
          <a:xfrm>
            <a:off x="2286000" y="196056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disc label</a:t>
            </a:r>
          </a:p>
        </p:txBody>
      </p:sp>
      <p:sp>
        <p:nvSpPr>
          <p:cNvPr id="26634" name="Line 16"/>
          <p:cNvSpPr>
            <a:spLocks noChangeShapeType="1"/>
          </p:cNvSpPr>
          <p:nvPr/>
        </p:nvSpPr>
        <p:spPr bwMode="auto">
          <a:xfrm flipV="1">
            <a:off x="3776663" y="2017713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Parts of a Optical Discs Player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76057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27652" name="Picture 5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473200"/>
            <a:ext cx="51689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3076575" y="5519738"/>
            <a:ext cx="99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laser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diode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046413" y="4572000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prism</a:t>
            </a: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42529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3862388" y="5029200"/>
            <a:ext cx="13350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400" b="1">
                <a:latin typeface="Lucida Sans Unicode" pitchFamily="34" charset="0"/>
              </a:rPr>
              <a:t>light-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sensing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diode</a:t>
            </a:r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2486025" y="3581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lens</a:t>
            </a:r>
          </a:p>
        </p:txBody>
      </p:sp>
      <p:sp>
        <p:nvSpPr>
          <p:cNvPr id="27658" name="Text Box 15"/>
          <p:cNvSpPr txBox="1">
            <a:spLocks noChangeArrowheads="1"/>
          </p:cNvSpPr>
          <p:nvPr/>
        </p:nvSpPr>
        <p:spPr bwMode="auto">
          <a:xfrm>
            <a:off x="2286000" y="196056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disc label</a:t>
            </a:r>
          </a:p>
        </p:txBody>
      </p:sp>
      <p:sp>
        <p:nvSpPr>
          <p:cNvPr id="27659" name="Line 16"/>
          <p:cNvSpPr>
            <a:spLocks noChangeShapeType="1"/>
          </p:cNvSpPr>
          <p:nvPr/>
        </p:nvSpPr>
        <p:spPr bwMode="auto">
          <a:xfrm flipV="1">
            <a:off x="3776663" y="2017713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Storage Systems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62597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Verdana" pitchFamily="34" charset="0"/>
              </a:rPr>
              <a:t>Storage holds data, instructions, and information for future use</a:t>
            </a:r>
          </a:p>
          <a:p>
            <a:pPr eaLnBrk="1" hangingPunct="1"/>
            <a:r>
              <a:rPr lang="en-US" sz="2800" smtClean="0">
                <a:latin typeface="Verdana" pitchFamily="34" charset="0"/>
              </a:rPr>
              <a:t>Consists of two parts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3" name="Picture 20" descr="DVD16-CD3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013075"/>
            <a:ext cx="38354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838200" y="3622675"/>
            <a:ext cx="4876800" cy="346075"/>
            <a:chOff x="112" y="2064"/>
            <a:chExt cx="3072" cy="218"/>
          </a:xfrm>
        </p:grpSpPr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112" y="2064"/>
              <a:ext cx="187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2400">
                  <a:latin typeface="Verdana" pitchFamily="34" charset="0"/>
                </a:rPr>
                <a:t>Storage Device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1680" y="2160"/>
              <a:ext cx="1504" cy="7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9"/>
          <p:cNvGrpSpPr>
            <a:grpSpLocks/>
          </p:cNvGrpSpPr>
          <p:nvPr/>
        </p:nvGrpSpPr>
        <p:grpSpPr bwMode="auto">
          <a:xfrm>
            <a:off x="838200" y="4460875"/>
            <a:ext cx="4953000" cy="346075"/>
            <a:chOff x="112" y="2592"/>
            <a:chExt cx="3120" cy="218"/>
          </a:xfrm>
        </p:grpSpPr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112" y="2592"/>
              <a:ext cx="187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ts val="2000"/>
                </a:lnSpc>
              </a:pPr>
              <a:r>
                <a:rPr lang="en-US" sz="2400">
                  <a:latin typeface="Verdana" pitchFamily="34" charset="0"/>
                </a:rPr>
                <a:t>Storage Media</a:t>
              </a: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632" y="2688"/>
              <a:ext cx="1600" cy="7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Parts of a Optical Discs Player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76057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28676" name="Picture 5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473200"/>
            <a:ext cx="51689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3076575" y="5519738"/>
            <a:ext cx="99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laser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diode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3046413" y="4572000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prism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42529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3862388" y="5029200"/>
            <a:ext cx="13350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400" b="1">
                <a:latin typeface="Lucida Sans Unicode" pitchFamily="34" charset="0"/>
              </a:rPr>
              <a:t>light-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sensing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diode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2486025" y="3581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lens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4043363" y="3363913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pit</a:t>
            </a:r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 flipH="1" flipV="1">
            <a:off x="3636963" y="3260725"/>
            <a:ext cx="457200" cy="331788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684" name="Text Box 15"/>
          <p:cNvSpPr txBox="1">
            <a:spLocks noChangeArrowheads="1"/>
          </p:cNvSpPr>
          <p:nvPr/>
        </p:nvSpPr>
        <p:spPr bwMode="auto">
          <a:xfrm>
            <a:off x="2286000" y="196056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disc label</a:t>
            </a:r>
          </a:p>
        </p:txBody>
      </p:sp>
      <p:sp>
        <p:nvSpPr>
          <p:cNvPr id="28685" name="Line 16"/>
          <p:cNvSpPr>
            <a:spLocks noChangeShapeType="1"/>
          </p:cNvSpPr>
          <p:nvPr/>
        </p:nvSpPr>
        <p:spPr bwMode="auto">
          <a:xfrm flipV="1">
            <a:off x="3776663" y="2017713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Parts of a Optical Discs Player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76057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pic>
        <p:nvPicPr>
          <p:cNvPr id="29700" name="Picture 5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473200"/>
            <a:ext cx="51689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3076575" y="5519738"/>
            <a:ext cx="99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laser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diode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046413" y="4572000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>
                <a:latin typeface="Lucida Sans Unicode" pitchFamily="34" charset="0"/>
              </a:rPr>
              <a:t>prism</a:t>
            </a: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4252913" y="4314825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3862388" y="5029200"/>
            <a:ext cx="13350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400" b="1">
                <a:latin typeface="Lucida Sans Unicode" pitchFamily="34" charset="0"/>
              </a:rPr>
              <a:t>light-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sensing</a:t>
            </a:r>
            <a:br>
              <a:rPr lang="en-US" sz="2400" b="1">
                <a:latin typeface="Lucida Sans Unicode" pitchFamily="34" charset="0"/>
              </a:rPr>
            </a:br>
            <a:r>
              <a:rPr lang="en-US" sz="2400" b="1">
                <a:latin typeface="Lucida Sans Unicode" pitchFamily="34" charset="0"/>
              </a:rPr>
              <a:t>diode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2486025" y="3581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lens</a:t>
            </a: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4043363" y="3363913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pit</a:t>
            </a:r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 flipH="1" flipV="1">
            <a:off x="3636963" y="3260725"/>
            <a:ext cx="457200" cy="331788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5591175" y="3363913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land</a:t>
            </a:r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 flipH="1" flipV="1">
            <a:off x="5105400" y="3276600"/>
            <a:ext cx="533400" cy="3048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710" name="Text Box 15"/>
          <p:cNvSpPr txBox="1">
            <a:spLocks noChangeArrowheads="1"/>
          </p:cNvSpPr>
          <p:nvPr/>
        </p:nvSpPr>
        <p:spPr bwMode="auto">
          <a:xfrm>
            <a:off x="2286000" y="1960563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Lucida Sans Unicode" pitchFamily="34" charset="0"/>
              </a:rPr>
              <a:t>disc label</a:t>
            </a:r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 flipV="1">
            <a:off x="3776663" y="2017713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F0"/>
                </a:solidFill>
              </a:rPr>
              <a:t>Reading Data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8320088" y="4560888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24" name="Picture 5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719263"/>
            <a:ext cx="5168900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3790950" y="5765800"/>
            <a:ext cx="99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/>
              <a:t>laser</a:t>
            </a:r>
            <a:br>
              <a:rPr lang="en-US" sz="2400" b="1"/>
            </a:br>
            <a:r>
              <a:rPr lang="en-US" sz="2400" b="1"/>
              <a:t>diode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3760788" y="4818063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/>
              <a:t>prism</a:t>
            </a:r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4967288" y="4560888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4576763" y="5275263"/>
            <a:ext cx="13350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400" b="1"/>
              <a:t>light-</a:t>
            </a:r>
            <a:br>
              <a:rPr lang="en-US" sz="2400" b="1"/>
            </a:br>
            <a:r>
              <a:rPr lang="en-US" sz="2400" b="1"/>
              <a:t>sensing</a:t>
            </a:r>
            <a:br>
              <a:rPr lang="en-US" sz="2400" b="1"/>
            </a:br>
            <a:r>
              <a:rPr lang="en-US" sz="2400" b="1"/>
              <a:t>diode</a:t>
            </a: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3200400" y="382746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lens</a:t>
            </a:r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4757738" y="3609975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pit</a:t>
            </a:r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 flipH="1" flipV="1">
            <a:off x="4351338" y="3506788"/>
            <a:ext cx="457200" cy="331787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2" name="Text Box 13"/>
          <p:cNvSpPr txBox="1">
            <a:spLocks noChangeArrowheads="1"/>
          </p:cNvSpPr>
          <p:nvPr/>
        </p:nvSpPr>
        <p:spPr bwMode="auto">
          <a:xfrm>
            <a:off x="6019800" y="3609975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land</a:t>
            </a:r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 flipV="1">
            <a:off x="6853238" y="3506788"/>
            <a:ext cx="457200" cy="331787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4" name="Text Box 15"/>
          <p:cNvSpPr txBox="1">
            <a:spLocks noChangeArrowheads="1"/>
          </p:cNvSpPr>
          <p:nvPr/>
        </p:nvSpPr>
        <p:spPr bwMode="auto">
          <a:xfrm>
            <a:off x="3000375" y="220662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disc label</a:t>
            </a:r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 flipV="1">
            <a:off x="4491038" y="2263775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Text Box 17"/>
          <p:cNvSpPr txBox="1">
            <a:spLocks noChangeArrowheads="1"/>
          </p:cNvSpPr>
          <p:nvPr/>
        </p:nvSpPr>
        <p:spPr bwMode="auto">
          <a:xfrm>
            <a:off x="152400" y="1541463"/>
            <a:ext cx="2819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2400" b="1">
                <a:solidFill>
                  <a:srgbClr val="000000"/>
                </a:solidFill>
              </a:rPr>
              <a:t>Step 1.</a:t>
            </a:r>
            <a:br>
              <a:rPr kumimoji="1" lang="en-US" sz="2400" b="1">
                <a:solidFill>
                  <a:srgbClr val="000000"/>
                </a:solidFill>
              </a:rPr>
            </a:br>
            <a:r>
              <a:rPr kumimoji="1" lang="en-US" sz="2400" b="1">
                <a:solidFill>
                  <a:srgbClr val="000000"/>
                </a:solidFill>
              </a:rPr>
              <a:t>Laser diode shines a light beam toward</a:t>
            </a:r>
            <a:br>
              <a:rPr kumimoji="1" lang="en-US" sz="2400" b="1">
                <a:solidFill>
                  <a:srgbClr val="000000"/>
                </a:solidFill>
              </a:rPr>
            </a:br>
            <a:r>
              <a:rPr kumimoji="1" lang="en-US" sz="2400" b="1">
                <a:solidFill>
                  <a:srgbClr val="000000"/>
                </a:solidFill>
              </a:rPr>
              <a:t>disc</a:t>
            </a:r>
          </a:p>
        </p:txBody>
      </p:sp>
    </p:spTree>
    <p:extLst>
      <p:ext uri="{BB962C8B-B14F-4D97-AF65-F5344CB8AC3E}">
        <p14:creationId xmlns:p14="http://schemas.microsoft.com/office/powerpoint/2010/main" val="33302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Reading Data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8320088" y="4560888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1748" name="Picture 5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719263"/>
            <a:ext cx="5168900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3790950" y="5765800"/>
            <a:ext cx="99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/>
              <a:t>laser</a:t>
            </a:r>
            <a:br>
              <a:rPr lang="en-US" sz="2400" b="1"/>
            </a:br>
            <a:r>
              <a:rPr lang="en-US" sz="2400" b="1"/>
              <a:t>diode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3760788" y="4818063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/>
              <a:t>prism</a:t>
            </a: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4967288" y="4560888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4576763" y="5275263"/>
            <a:ext cx="13350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400" b="1"/>
              <a:t>light-</a:t>
            </a:r>
            <a:br>
              <a:rPr lang="en-US" sz="2400" b="1"/>
            </a:br>
            <a:r>
              <a:rPr lang="en-US" sz="2400" b="1"/>
              <a:t>sensing</a:t>
            </a:r>
            <a:br>
              <a:rPr lang="en-US" sz="2400" b="1"/>
            </a:br>
            <a:r>
              <a:rPr lang="en-US" sz="2400" b="1"/>
              <a:t>diode</a:t>
            </a: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3200400" y="382746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lens</a:t>
            </a:r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4757738" y="3609975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pit</a:t>
            </a:r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 flipH="1" flipV="1">
            <a:off x="4351338" y="3506788"/>
            <a:ext cx="457200" cy="331787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6019800" y="3609975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land</a:t>
            </a:r>
          </a:p>
        </p:txBody>
      </p:sp>
      <p:sp>
        <p:nvSpPr>
          <p:cNvPr id="31757" name="Line 14"/>
          <p:cNvSpPr>
            <a:spLocks noChangeShapeType="1"/>
          </p:cNvSpPr>
          <p:nvPr/>
        </p:nvSpPr>
        <p:spPr bwMode="auto">
          <a:xfrm flipV="1">
            <a:off x="6853238" y="3506788"/>
            <a:ext cx="457200" cy="331787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58" name="Text Box 15"/>
          <p:cNvSpPr txBox="1">
            <a:spLocks noChangeArrowheads="1"/>
          </p:cNvSpPr>
          <p:nvPr/>
        </p:nvSpPr>
        <p:spPr bwMode="auto">
          <a:xfrm>
            <a:off x="3000375" y="220662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disc label</a:t>
            </a:r>
          </a:p>
        </p:txBody>
      </p:sp>
      <p:sp>
        <p:nvSpPr>
          <p:cNvPr id="31759" name="Line 16"/>
          <p:cNvSpPr>
            <a:spLocks noChangeShapeType="1"/>
          </p:cNvSpPr>
          <p:nvPr/>
        </p:nvSpPr>
        <p:spPr bwMode="auto">
          <a:xfrm flipV="1">
            <a:off x="4491038" y="2263775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760" name="Text Box 17"/>
          <p:cNvSpPr txBox="1">
            <a:spLocks noChangeArrowheads="1"/>
          </p:cNvSpPr>
          <p:nvPr/>
        </p:nvSpPr>
        <p:spPr bwMode="auto">
          <a:xfrm>
            <a:off x="152400" y="1541463"/>
            <a:ext cx="2819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2400" b="1">
                <a:solidFill>
                  <a:srgbClr val="000000"/>
                </a:solidFill>
              </a:rPr>
              <a:t>Step 2.</a:t>
            </a:r>
            <a:br>
              <a:rPr kumimoji="1" lang="en-US" sz="2400" b="1">
                <a:solidFill>
                  <a:srgbClr val="000000"/>
                </a:solidFill>
              </a:rPr>
            </a:br>
            <a:r>
              <a:rPr kumimoji="1" lang="en-US" sz="2400" b="1">
                <a:solidFill>
                  <a:srgbClr val="000000"/>
                </a:solidFill>
              </a:rPr>
              <a:t>The light passes through the prism and is focused by lens on to the metal layer of the disc.</a:t>
            </a:r>
          </a:p>
        </p:txBody>
      </p:sp>
    </p:spTree>
    <p:extLst>
      <p:ext uri="{BB962C8B-B14F-4D97-AF65-F5344CB8AC3E}">
        <p14:creationId xmlns:p14="http://schemas.microsoft.com/office/powerpoint/2010/main" val="19171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Reading Data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8320088" y="4560888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2772" name="Picture 5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719263"/>
            <a:ext cx="5168900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3790950" y="5765800"/>
            <a:ext cx="99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/>
              <a:t>laser</a:t>
            </a:r>
            <a:br>
              <a:rPr lang="en-US" sz="2400" b="1"/>
            </a:br>
            <a:r>
              <a:rPr lang="en-US" sz="2400" b="1"/>
              <a:t>diode</a:t>
            </a:r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3760788" y="4818063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/>
              <a:t>prism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4967288" y="4560888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4576763" y="5275263"/>
            <a:ext cx="13350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400" b="1"/>
              <a:t>light-</a:t>
            </a:r>
            <a:br>
              <a:rPr lang="en-US" sz="2400" b="1"/>
            </a:br>
            <a:r>
              <a:rPr lang="en-US" sz="2400" b="1"/>
              <a:t>sensing</a:t>
            </a:r>
            <a:br>
              <a:rPr lang="en-US" sz="2400" b="1"/>
            </a:br>
            <a:r>
              <a:rPr lang="en-US" sz="2400" b="1"/>
              <a:t>diode</a:t>
            </a:r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3200400" y="382746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lens</a:t>
            </a:r>
          </a:p>
        </p:txBody>
      </p:sp>
      <p:sp>
        <p:nvSpPr>
          <p:cNvPr id="32778" name="Text Box 11"/>
          <p:cNvSpPr txBox="1">
            <a:spLocks noChangeArrowheads="1"/>
          </p:cNvSpPr>
          <p:nvPr/>
        </p:nvSpPr>
        <p:spPr bwMode="auto">
          <a:xfrm>
            <a:off x="4757738" y="3609975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pit</a:t>
            </a:r>
          </a:p>
        </p:txBody>
      </p:sp>
      <p:sp>
        <p:nvSpPr>
          <p:cNvPr id="32779" name="Line 12"/>
          <p:cNvSpPr>
            <a:spLocks noChangeShapeType="1"/>
          </p:cNvSpPr>
          <p:nvPr/>
        </p:nvSpPr>
        <p:spPr bwMode="auto">
          <a:xfrm flipH="1" flipV="1">
            <a:off x="4351338" y="3506788"/>
            <a:ext cx="457200" cy="331787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6019800" y="3609975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land</a:t>
            </a:r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V="1">
            <a:off x="6853238" y="3506788"/>
            <a:ext cx="457200" cy="331787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3000375" y="220662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disc label</a:t>
            </a: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 flipV="1">
            <a:off x="4491038" y="2263775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84" name="Text Box 17"/>
          <p:cNvSpPr txBox="1">
            <a:spLocks noChangeArrowheads="1"/>
          </p:cNvSpPr>
          <p:nvPr/>
        </p:nvSpPr>
        <p:spPr bwMode="auto">
          <a:xfrm>
            <a:off x="152400" y="1541463"/>
            <a:ext cx="2819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2400" b="1">
                <a:solidFill>
                  <a:srgbClr val="000000"/>
                </a:solidFill>
              </a:rPr>
              <a:t>Step 3.</a:t>
            </a:r>
            <a:br>
              <a:rPr kumimoji="1" lang="en-US" sz="2400" b="1">
                <a:solidFill>
                  <a:srgbClr val="000000"/>
                </a:solidFill>
              </a:rPr>
            </a:br>
            <a:r>
              <a:rPr kumimoji="1" lang="en-US" sz="2400" b="1">
                <a:solidFill>
                  <a:srgbClr val="000000"/>
                </a:solidFill>
              </a:rPr>
              <a:t>If light strikes</a:t>
            </a:r>
            <a:br>
              <a:rPr kumimoji="1" lang="en-US" sz="2400" b="1">
                <a:solidFill>
                  <a:srgbClr val="000000"/>
                </a:solidFill>
              </a:rPr>
            </a:br>
            <a:r>
              <a:rPr kumimoji="1" lang="en-US" sz="2400" b="1">
                <a:solidFill>
                  <a:srgbClr val="000000"/>
                </a:solidFill>
              </a:rPr>
              <a:t>a land, it is reflected off the prism into the light sensing diode.</a:t>
            </a:r>
          </a:p>
        </p:txBody>
      </p:sp>
      <p:sp>
        <p:nvSpPr>
          <p:cNvPr id="32785" name="Text Box 18"/>
          <p:cNvSpPr txBox="1">
            <a:spLocks noChangeArrowheads="1"/>
          </p:cNvSpPr>
          <p:nvPr/>
        </p:nvSpPr>
        <p:spPr bwMode="auto">
          <a:xfrm>
            <a:off x="152400" y="4284663"/>
            <a:ext cx="281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2400" b="1">
                <a:solidFill>
                  <a:srgbClr val="000000"/>
                </a:solidFill>
              </a:rPr>
              <a:t>This represents a 1 in binary</a:t>
            </a:r>
          </a:p>
        </p:txBody>
      </p:sp>
      <p:sp>
        <p:nvSpPr>
          <p:cNvPr id="32786" name="Text Box 19"/>
          <p:cNvSpPr txBox="1">
            <a:spLocks noChangeArrowheads="1"/>
          </p:cNvSpPr>
          <p:nvPr/>
        </p:nvSpPr>
        <p:spPr bwMode="auto">
          <a:xfrm>
            <a:off x="8229600" y="39798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47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</a:rPr>
              <a:t>Reading Data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8320088" y="4560888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3796" name="Picture 5" descr="Fig07-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719263"/>
            <a:ext cx="5168900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3790950" y="5765800"/>
            <a:ext cx="995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/>
              <a:t>laser</a:t>
            </a:r>
            <a:br>
              <a:rPr lang="en-US" sz="2400" b="1"/>
            </a:br>
            <a:r>
              <a:rPr lang="en-US" sz="2400" b="1"/>
              <a:t>diode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3760788" y="4818063"/>
            <a:ext cx="1014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00" b="1"/>
              <a:t>prism</a:t>
            </a: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4967288" y="4560888"/>
            <a:ext cx="234950" cy="7112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4576763" y="5275263"/>
            <a:ext cx="13350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400" b="1"/>
              <a:t>light-</a:t>
            </a:r>
            <a:br>
              <a:rPr lang="en-US" sz="2400" b="1"/>
            </a:br>
            <a:r>
              <a:rPr lang="en-US" sz="2400" b="1"/>
              <a:t>sensing</a:t>
            </a:r>
            <a:br>
              <a:rPr lang="en-US" sz="2400" b="1"/>
            </a:br>
            <a:r>
              <a:rPr lang="en-US" sz="2400" b="1"/>
              <a:t>diode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3200400" y="3827463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lens</a:t>
            </a:r>
          </a:p>
        </p:txBody>
      </p:sp>
      <p:sp>
        <p:nvSpPr>
          <p:cNvPr id="33802" name="Text Box 11"/>
          <p:cNvSpPr txBox="1">
            <a:spLocks noChangeArrowheads="1"/>
          </p:cNvSpPr>
          <p:nvPr/>
        </p:nvSpPr>
        <p:spPr bwMode="auto">
          <a:xfrm>
            <a:off x="4757738" y="3609975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pit</a:t>
            </a:r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 flipH="1" flipV="1">
            <a:off x="4351338" y="3506788"/>
            <a:ext cx="457200" cy="331787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4" name="Text Box 13"/>
          <p:cNvSpPr txBox="1">
            <a:spLocks noChangeArrowheads="1"/>
          </p:cNvSpPr>
          <p:nvPr/>
        </p:nvSpPr>
        <p:spPr bwMode="auto">
          <a:xfrm>
            <a:off x="6019800" y="3609975"/>
            <a:ext cx="809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land</a:t>
            </a:r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 flipV="1">
            <a:off x="6853238" y="3506788"/>
            <a:ext cx="457200" cy="331787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6" name="Text Box 15"/>
          <p:cNvSpPr txBox="1">
            <a:spLocks noChangeArrowheads="1"/>
          </p:cNvSpPr>
          <p:nvPr/>
        </p:nvSpPr>
        <p:spPr bwMode="auto">
          <a:xfrm>
            <a:off x="3000375" y="2206625"/>
            <a:ext cx="157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disc label</a:t>
            </a:r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 flipV="1">
            <a:off x="4491038" y="2263775"/>
            <a:ext cx="647700" cy="190500"/>
          </a:xfrm>
          <a:prstGeom prst="line">
            <a:avLst/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08" name="Text Box 17"/>
          <p:cNvSpPr txBox="1">
            <a:spLocks noChangeArrowheads="1"/>
          </p:cNvSpPr>
          <p:nvPr/>
        </p:nvSpPr>
        <p:spPr bwMode="auto">
          <a:xfrm>
            <a:off x="152400" y="1541463"/>
            <a:ext cx="28194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2400" b="1">
                <a:solidFill>
                  <a:srgbClr val="000000"/>
                </a:solidFill>
              </a:rPr>
              <a:t>Step 4.</a:t>
            </a:r>
            <a:br>
              <a:rPr kumimoji="1" lang="en-US" sz="2400" b="1">
                <a:solidFill>
                  <a:srgbClr val="000000"/>
                </a:solidFill>
              </a:rPr>
            </a:br>
            <a:r>
              <a:rPr kumimoji="1" lang="en-US" sz="2400" b="1">
                <a:solidFill>
                  <a:srgbClr val="000000"/>
                </a:solidFill>
              </a:rPr>
              <a:t>If light strikes</a:t>
            </a:r>
            <a:br>
              <a:rPr kumimoji="1" lang="en-US" sz="2400" b="1">
                <a:solidFill>
                  <a:srgbClr val="000000"/>
                </a:solidFill>
              </a:rPr>
            </a:br>
            <a:r>
              <a:rPr kumimoji="1" lang="en-US" sz="2400" b="1">
                <a:solidFill>
                  <a:srgbClr val="000000"/>
                </a:solidFill>
              </a:rPr>
              <a:t>a pit, it is scattered and no light reaches the light sensing diode</a:t>
            </a:r>
          </a:p>
        </p:txBody>
      </p:sp>
      <p:sp>
        <p:nvSpPr>
          <p:cNvPr id="33809" name="Text Box 18"/>
          <p:cNvSpPr txBox="1">
            <a:spLocks noChangeArrowheads="1"/>
          </p:cNvSpPr>
          <p:nvPr/>
        </p:nvSpPr>
        <p:spPr bwMode="auto">
          <a:xfrm>
            <a:off x="152400" y="4284663"/>
            <a:ext cx="281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1" lang="en-US" sz="2400" b="1">
                <a:solidFill>
                  <a:srgbClr val="000000"/>
                </a:solidFill>
              </a:rPr>
              <a:t>This represents a 0 in binary</a:t>
            </a:r>
          </a:p>
        </p:txBody>
      </p:sp>
      <p:sp>
        <p:nvSpPr>
          <p:cNvPr id="33810" name="Text Box 19"/>
          <p:cNvSpPr txBox="1">
            <a:spLocks noChangeArrowheads="1"/>
          </p:cNvSpPr>
          <p:nvPr/>
        </p:nvSpPr>
        <p:spPr bwMode="auto">
          <a:xfrm>
            <a:off x="8229600" y="39798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811" name="Text Box 20"/>
          <p:cNvSpPr txBox="1">
            <a:spLocks noChangeArrowheads="1"/>
          </p:cNvSpPr>
          <p:nvPr/>
        </p:nvSpPr>
        <p:spPr bwMode="auto">
          <a:xfrm>
            <a:off x="4848225" y="3979863"/>
            <a:ext cx="409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284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Flash Memory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/>
          </a:bodyPr>
          <a:lstStyle/>
          <a:p>
            <a:r>
              <a:rPr lang="en-US" b="1" dirty="0" smtClean="0"/>
              <a:t>Flash memory </a:t>
            </a:r>
            <a:r>
              <a:rPr lang="en-US" dirty="0" smtClean="0"/>
              <a:t>is a chip-based storage medium that represents data using electrons.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Flash Memory – Memory Cards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45720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of the most common types of flash memory media is the </a:t>
            </a:r>
            <a:r>
              <a:rPr lang="en-US" b="1" dirty="0" smtClean="0"/>
              <a:t>flash memory card</a:t>
            </a:r>
            <a:r>
              <a:rPr lang="en-US" dirty="0" smtClean="0"/>
              <a:t>—</a:t>
            </a:r>
          </a:p>
          <a:p>
            <a:r>
              <a:rPr lang="en-US" dirty="0" smtClean="0"/>
              <a:t>a small card containing </a:t>
            </a:r>
          </a:p>
          <a:p>
            <a:pPr lvl="1"/>
            <a:r>
              <a:rPr lang="en-US" dirty="0" smtClean="0"/>
              <a:t>flash memory chips</a:t>
            </a:r>
          </a:p>
          <a:p>
            <a:pPr lvl="1"/>
            <a:r>
              <a:rPr lang="en-US" dirty="0" smtClean="0"/>
              <a:t>controller chip</a:t>
            </a:r>
          </a:p>
          <a:p>
            <a:pPr lvl="1"/>
            <a:r>
              <a:rPr lang="en-US" dirty="0" smtClean="0"/>
              <a:t>other electrical components</a:t>
            </a:r>
          </a:p>
          <a:p>
            <a:pPr lvl="1"/>
            <a:r>
              <a:rPr lang="en-US" dirty="0" smtClean="0"/>
              <a:t>metal contacts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38100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Flash Memory - USB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304800" y="1600200"/>
            <a:ext cx="38100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USB flash drives </a:t>
            </a:r>
            <a:r>
              <a:rPr lang="en-US" dirty="0" smtClean="0"/>
              <a:t>consist of flash memory media integrated into a self-contained unit that contains;</a:t>
            </a:r>
          </a:p>
          <a:p>
            <a:pPr lvl="1"/>
            <a:r>
              <a:rPr lang="en-US" dirty="0"/>
              <a:t>flash memory chips</a:t>
            </a:r>
          </a:p>
          <a:p>
            <a:pPr lvl="1"/>
            <a:r>
              <a:rPr lang="en-US" dirty="0"/>
              <a:t>controller chip</a:t>
            </a:r>
          </a:p>
          <a:p>
            <a:pPr lvl="1"/>
            <a:r>
              <a:rPr lang="en-US" dirty="0"/>
              <a:t>other electrical components</a:t>
            </a:r>
          </a:p>
          <a:p>
            <a:pPr lvl="1"/>
            <a:r>
              <a:rPr lang="en-US" dirty="0"/>
              <a:t>metal contacts</a:t>
            </a:r>
          </a:p>
          <a:p>
            <a:r>
              <a:rPr lang="en-US" dirty="0" smtClean="0"/>
              <a:t>connects to a computer or other device via a standard USB port and is powered via the USB port.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165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bldLvl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Network Storage and Online/Cloud Storage Systems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2667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Remote storage  - </a:t>
            </a:r>
            <a:r>
              <a:rPr lang="en-US" dirty="0" smtClean="0"/>
              <a:t>A storage device that is accessed through a local network or through the Internet.</a:t>
            </a:r>
          </a:p>
          <a:p>
            <a:pPr lvl="0"/>
            <a:r>
              <a:rPr lang="en-US" b="1" dirty="0" smtClean="0"/>
              <a:t>Cloud </a:t>
            </a:r>
            <a:r>
              <a:rPr lang="en-US" b="1" dirty="0"/>
              <a:t>storage </a:t>
            </a:r>
            <a:r>
              <a:rPr lang="en-US" b="1" dirty="0" smtClean="0"/>
              <a:t>- </a:t>
            </a:r>
            <a:r>
              <a:rPr lang="en-US" dirty="0" smtClean="0"/>
              <a:t>Remote storage accessed via the Internet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Storage Systems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0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Verdana" pitchFamily="34" charset="0"/>
              </a:rPr>
              <a:t>Storage is nonvolatile where as RAM memory is volatile</a:t>
            </a:r>
          </a:p>
          <a:p>
            <a:pPr eaLnBrk="1" hangingPunct="1"/>
            <a:r>
              <a:rPr lang="en-US" sz="2800" dirty="0" smtClean="0">
                <a:latin typeface="Verdana" pitchFamily="34" charset="0"/>
              </a:rPr>
              <a:t>Two operations associated with storage</a:t>
            </a:r>
          </a:p>
          <a:p>
            <a:pPr eaLnBrk="1" hangingPunct="1"/>
            <a:r>
              <a:rPr lang="en-US" sz="2800" dirty="0" smtClean="0">
                <a:latin typeface="Verdana" pitchFamily="34" charset="0"/>
              </a:rPr>
              <a:t>Reading - Process of transferring items from storage media to memory</a:t>
            </a:r>
          </a:p>
          <a:p>
            <a:pPr eaLnBrk="1" hangingPunct="1"/>
            <a:r>
              <a:rPr lang="en-US" sz="2800" dirty="0" smtClean="0">
                <a:latin typeface="Verdana" pitchFamily="34" charset="0"/>
              </a:rPr>
              <a:t>Writing - Process of transferring items from memory to storage media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8020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Smart Cards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228600" y="1600200"/>
            <a:ext cx="3581400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b="1" dirty="0" smtClean="0"/>
              <a:t>smart card </a:t>
            </a:r>
            <a:r>
              <a:rPr lang="en-US" sz="2400" dirty="0" smtClean="0"/>
              <a:t>is a credit card–sized piece of plastic that contains computer circuitry containing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a processor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memory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storage.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Used in</a:t>
            </a:r>
            <a:r>
              <a:rPr lang="en-US" sz="2400" dirty="0"/>
              <a:t> </a:t>
            </a:r>
            <a:r>
              <a:rPr lang="en-US" sz="2400" dirty="0" smtClean="0"/>
              <a:t>secure access system.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90" y="1524000"/>
            <a:ext cx="26384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66" y="4237399"/>
            <a:ext cx="1836472" cy="242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Storage </a:t>
            </a:r>
            <a:r>
              <a:rPr lang="en-US" dirty="0" smtClean="0">
                <a:solidFill>
                  <a:srgbClr val="00B0F0"/>
                </a:solidFill>
              </a:rPr>
              <a:t>Capacity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18396" y="5012113"/>
            <a:ext cx="733864" cy="274320"/>
          </a:xfrm>
        </p:spPr>
        <p:txBody>
          <a:bodyPr/>
          <a:lstStyle/>
          <a:p>
            <a:fld id="{41E0D066-9582-49E0-9F2C-9CED6AA2A3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659283"/>
            <a:ext cx="2819400" cy="463634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Verdana" pitchFamily="34" charset="0"/>
              </a:rPr>
              <a:t>Capacity refers to the number of bytes (characters) a storage media can hold.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3048000" y="1676400"/>
            <a:ext cx="4191000" cy="461962"/>
            <a:chOff x="624" y="1422"/>
            <a:chExt cx="2640" cy="291"/>
          </a:xfrm>
        </p:grpSpPr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672" y="1712"/>
              <a:ext cx="2592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624" y="1425"/>
              <a:ext cx="13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>
                  <a:solidFill>
                    <a:srgbClr val="993366"/>
                  </a:solidFill>
                </a:rPr>
                <a:t>Kilobyte (KB)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112" y="1422"/>
              <a:ext cx="106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>
                  <a:solidFill>
                    <a:schemeClr val="bg2"/>
                  </a:solidFill>
                </a:rPr>
                <a:t>1 thousand</a:t>
              </a:r>
            </a:p>
          </p:txBody>
        </p:sp>
      </p:grpSp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3073400" y="2252662"/>
            <a:ext cx="4432300" cy="473075"/>
            <a:chOff x="640" y="1785"/>
            <a:chExt cx="2792" cy="298"/>
          </a:xfrm>
        </p:grpSpPr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640" y="1788"/>
              <a:ext cx="14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>
                  <a:solidFill>
                    <a:srgbClr val="993366"/>
                  </a:solidFill>
                </a:rPr>
                <a:t>Megabyte (MB)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2112" y="1785"/>
              <a:ext cx="8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>
                  <a:solidFill>
                    <a:schemeClr val="bg2"/>
                  </a:solidFill>
                </a:rPr>
                <a:t>1 million</a:t>
              </a: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672" y="2083"/>
              <a:ext cx="2760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3048000" y="2803525"/>
            <a:ext cx="4724400" cy="461962"/>
            <a:chOff x="624" y="2132"/>
            <a:chExt cx="2976" cy="291"/>
          </a:xfrm>
        </p:grpSpPr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624" y="2135"/>
              <a:ext cx="14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 dirty="0">
                  <a:solidFill>
                    <a:srgbClr val="993366"/>
                  </a:solidFill>
                </a:rPr>
                <a:t>Gigabyte (GB)</a:t>
              </a: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2112" y="2132"/>
              <a:ext cx="7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>
                  <a:solidFill>
                    <a:schemeClr val="bg2"/>
                  </a:solidFill>
                </a:rPr>
                <a:t>1 billion</a:t>
              </a: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672" y="2422"/>
              <a:ext cx="2928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3060700" y="3354387"/>
            <a:ext cx="4940300" cy="473075"/>
            <a:chOff x="632" y="2479"/>
            <a:chExt cx="3112" cy="298"/>
          </a:xfrm>
        </p:grpSpPr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632" y="2482"/>
              <a:ext cx="13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>
                  <a:solidFill>
                    <a:srgbClr val="993366"/>
                  </a:solidFill>
                </a:rPr>
                <a:t>Terabyte (TB)</a:t>
              </a: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2112" y="2479"/>
              <a:ext cx="7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>
                  <a:solidFill>
                    <a:schemeClr val="bg2"/>
                  </a:solidFill>
                </a:rPr>
                <a:t>1 trillion</a:t>
              </a:r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672" y="2777"/>
              <a:ext cx="3072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9"/>
          <p:cNvGrpSpPr>
            <a:grpSpLocks/>
          </p:cNvGrpSpPr>
          <p:nvPr/>
        </p:nvGrpSpPr>
        <p:grpSpPr bwMode="auto">
          <a:xfrm>
            <a:off x="3060700" y="3930650"/>
            <a:ext cx="5219700" cy="461962"/>
            <a:chOff x="632" y="2842"/>
            <a:chExt cx="3288" cy="291"/>
          </a:xfrm>
        </p:grpSpPr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632" y="2845"/>
              <a:ext cx="13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>
                  <a:solidFill>
                    <a:srgbClr val="993366"/>
                  </a:solidFill>
                </a:rPr>
                <a:t>Petabyte (PB)</a:t>
              </a: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2112" y="2842"/>
              <a:ext cx="1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>
                  <a:solidFill>
                    <a:schemeClr val="bg2"/>
                  </a:solidFill>
                </a:rPr>
                <a:t>1 quadrillion</a:t>
              </a:r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>
              <a:off x="672" y="3132"/>
              <a:ext cx="3248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3048000" y="4489450"/>
            <a:ext cx="5486400" cy="461962"/>
            <a:chOff x="624" y="3194"/>
            <a:chExt cx="3456" cy="291"/>
          </a:xfrm>
        </p:grpSpPr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624" y="3197"/>
              <a:ext cx="13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>
                  <a:solidFill>
                    <a:srgbClr val="993366"/>
                  </a:solidFill>
                </a:rPr>
                <a:t>Exabyte (EB)</a:t>
              </a:r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2104" y="3194"/>
              <a:ext cx="10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>
                  <a:solidFill>
                    <a:schemeClr val="bg2"/>
                  </a:solidFill>
                </a:rPr>
                <a:t>1 quintillion</a:t>
              </a:r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664" y="3484"/>
              <a:ext cx="3416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7"/>
          <p:cNvGrpSpPr>
            <a:grpSpLocks/>
          </p:cNvGrpSpPr>
          <p:nvPr/>
        </p:nvGrpSpPr>
        <p:grpSpPr bwMode="auto">
          <a:xfrm>
            <a:off x="3048000" y="5029200"/>
            <a:ext cx="5791200" cy="461962"/>
            <a:chOff x="624" y="3358"/>
            <a:chExt cx="3648" cy="291"/>
          </a:xfrm>
        </p:grpSpPr>
        <p:sp>
          <p:nvSpPr>
            <p:cNvPr id="32" name="Text Box 38"/>
            <p:cNvSpPr txBox="1">
              <a:spLocks noChangeArrowheads="1"/>
            </p:cNvSpPr>
            <p:nvPr/>
          </p:nvSpPr>
          <p:spPr bwMode="auto">
            <a:xfrm>
              <a:off x="624" y="3361"/>
              <a:ext cx="14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>
                  <a:solidFill>
                    <a:srgbClr val="993366"/>
                  </a:solidFill>
                </a:rPr>
                <a:t>Zettabyte (ZB)</a:t>
              </a:r>
            </a:p>
          </p:txBody>
        </p:sp>
        <p:sp>
          <p:nvSpPr>
            <p:cNvPr id="33" name="Text Box 39"/>
            <p:cNvSpPr txBox="1">
              <a:spLocks noChangeArrowheads="1"/>
            </p:cNvSpPr>
            <p:nvPr/>
          </p:nvSpPr>
          <p:spPr bwMode="auto">
            <a:xfrm>
              <a:off x="2112" y="3358"/>
              <a:ext cx="10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>
                  <a:solidFill>
                    <a:schemeClr val="bg2"/>
                  </a:solidFill>
                </a:rPr>
                <a:t>1 sextillion</a:t>
              </a:r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>
              <a:off x="666" y="3648"/>
              <a:ext cx="3606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41"/>
          <p:cNvGrpSpPr>
            <a:grpSpLocks/>
          </p:cNvGrpSpPr>
          <p:nvPr/>
        </p:nvGrpSpPr>
        <p:grpSpPr bwMode="auto">
          <a:xfrm>
            <a:off x="3048000" y="5562600"/>
            <a:ext cx="6019800" cy="461962"/>
            <a:chOff x="624" y="3694"/>
            <a:chExt cx="3792" cy="291"/>
          </a:xfrm>
        </p:grpSpPr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624" y="3697"/>
              <a:ext cx="14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 b="1">
                  <a:solidFill>
                    <a:srgbClr val="993366"/>
                  </a:solidFill>
                </a:rPr>
                <a:t>Yottabyte (YB)</a:t>
              </a:r>
            </a:p>
          </p:txBody>
        </p:sp>
        <p:sp>
          <p:nvSpPr>
            <p:cNvPr id="37" name="Text Box 43"/>
            <p:cNvSpPr txBox="1">
              <a:spLocks noChangeArrowheads="1"/>
            </p:cNvSpPr>
            <p:nvPr/>
          </p:nvSpPr>
          <p:spPr bwMode="auto">
            <a:xfrm>
              <a:off x="2112" y="3694"/>
              <a:ext cx="10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400">
                  <a:solidFill>
                    <a:schemeClr val="bg2"/>
                  </a:solidFill>
                </a:rPr>
                <a:t>1 septillion</a:t>
              </a:r>
            </a:p>
          </p:txBody>
        </p:sp>
        <p:sp>
          <p:nvSpPr>
            <p:cNvPr id="38" name="Line 44"/>
            <p:cNvSpPr>
              <a:spLocks noChangeShapeType="1"/>
            </p:cNvSpPr>
            <p:nvPr/>
          </p:nvSpPr>
          <p:spPr bwMode="auto">
            <a:xfrm>
              <a:off x="668" y="3984"/>
              <a:ext cx="3748" cy="0"/>
            </a:xfrm>
            <a:prstGeom prst="line">
              <a:avLst/>
            </a:prstGeom>
            <a:noFill/>
            <a:ln w="76200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58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Hard Drives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sz="half" idx="1"/>
          </p:nvPr>
        </p:nvSpPr>
        <p:spPr>
          <a:xfrm>
            <a:off x="30932" y="1552575"/>
            <a:ext cx="8808268" cy="15716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Magnetic hard drives </a:t>
            </a:r>
            <a:r>
              <a:rPr lang="en-US" dirty="0" smtClean="0"/>
              <a:t>contain one or more round pieces of metal (called hard disks or platters) that are coated with a </a:t>
            </a:r>
            <a:r>
              <a:rPr lang="en-US" dirty="0" err="1" smtClean="0"/>
              <a:t>magnetizable</a:t>
            </a:r>
            <a:r>
              <a:rPr lang="en-US" dirty="0" smtClean="0"/>
              <a:t> substance. 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ctechguide.com/images/31harddr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40874"/>
            <a:ext cx="6545988" cy="368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Hard Drives - Parts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2048" name="Group 2047"/>
          <p:cNvGrpSpPr/>
          <p:nvPr/>
        </p:nvGrpSpPr>
        <p:grpSpPr>
          <a:xfrm>
            <a:off x="76200" y="1524000"/>
            <a:ext cx="4800600" cy="1371600"/>
            <a:chOff x="76200" y="1524000"/>
            <a:chExt cx="4800600" cy="1371600"/>
          </a:xfrm>
        </p:grpSpPr>
        <p:sp>
          <p:nvSpPr>
            <p:cNvPr id="34" name="TextBox 33"/>
            <p:cNvSpPr txBox="1"/>
            <p:nvPr/>
          </p:nvSpPr>
          <p:spPr>
            <a:xfrm>
              <a:off x="76200" y="1524000"/>
              <a:ext cx="2209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Mounting Shaft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1981200" y="1724055"/>
              <a:ext cx="2895600" cy="11715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9" name="Group 2048"/>
          <p:cNvGrpSpPr/>
          <p:nvPr/>
        </p:nvGrpSpPr>
        <p:grpSpPr>
          <a:xfrm>
            <a:off x="5562600" y="1808172"/>
            <a:ext cx="3352800" cy="1329541"/>
            <a:chOff x="5562600" y="1808172"/>
            <a:chExt cx="3352800" cy="1329541"/>
          </a:xfrm>
        </p:grpSpPr>
        <p:sp>
          <p:nvSpPr>
            <p:cNvPr id="18" name="TextBox 17"/>
            <p:cNvSpPr txBox="1"/>
            <p:nvPr/>
          </p:nvSpPr>
          <p:spPr>
            <a:xfrm>
              <a:off x="6705600" y="1808172"/>
              <a:ext cx="2209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Read/Write head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5562600" y="2008227"/>
              <a:ext cx="1143000" cy="11294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1" name="Group 2050"/>
          <p:cNvGrpSpPr/>
          <p:nvPr/>
        </p:nvGrpSpPr>
        <p:grpSpPr>
          <a:xfrm>
            <a:off x="5204548" y="3644086"/>
            <a:ext cx="3846654" cy="1328024"/>
            <a:chOff x="5204548" y="3644086"/>
            <a:chExt cx="3846654" cy="1328024"/>
          </a:xfrm>
        </p:grpSpPr>
        <p:sp>
          <p:nvSpPr>
            <p:cNvPr id="20" name="TextBox 19"/>
            <p:cNvSpPr txBox="1"/>
            <p:nvPr/>
          </p:nvSpPr>
          <p:spPr>
            <a:xfrm>
              <a:off x="6841402" y="4572000"/>
              <a:ext cx="2209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Hard Disks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5562600" y="3644086"/>
              <a:ext cx="1278802" cy="112796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5334000" y="3796486"/>
              <a:ext cx="1507402" cy="97556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5204548" y="3948886"/>
              <a:ext cx="1636854" cy="82316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3" name="Group 2052"/>
          <p:cNvGrpSpPr/>
          <p:nvPr/>
        </p:nvGrpSpPr>
        <p:grpSpPr>
          <a:xfrm>
            <a:off x="3733800" y="3644086"/>
            <a:ext cx="4038600" cy="2242424"/>
            <a:chOff x="3733800" y="3644086"/>
            <a:chExt cx="4038600" cy="2242424"/>
          </a:xfrm>
        </p:grpSpPr>
        <p:sp>
          <p:nvSpPr>
            <p:cNvPr id="30" name="TextBox 29"/>
            <p:cNvSpPr txBox="1"/>
            <p:nvPr/>
          </p:nvSpPr>
          <p:spPr>
            <a:xfrm>
              <a:off x="4876800" y="5486400"/>
              <a:ext cx="2895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Access Mechanisms 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3733800" y="3644086"/>
              <a:ext cx="1149350" cy="197968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Hard Drives – Three Types</a:t>
            </a:r>
            <a:endParaRPr lang="en-US" dirty="0">
              <a:solidFill>
                <a:srgbClr val="00B0F0"/>
              </a:solidFill>
            </a:endParaRPr>
          </a:p>
        </p:txBody>
      </p: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09600" y="1536071"/>
            <a:ext cx="2628900" cy="3138488"/>
            <a:chOff x="192" y="816"/>
            <a:chExt cx="1656" cy="1977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192" y="816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en-US" sz="2400" b="1">
                  <a:solidFill>
                    <a:srgbClr val="000000"/>
                  </a:solidFill>
                  <a:latin typeface="Lucida Sans Unicode" pitchFamily="34" charset="0"/>
                </a:rPr>
                <a:t>Internal</a:t>
              </a:r>
            </a:p>
          </p:txBody>
        </p:sp>
        <p:pic>
          <p:nvPicPr>
            <p:cNvPr id="12" name="Picture 15" descr="Fig07-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104"/>
              <a:ext cx="1560" cy="1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4876800" y="1764671"/>
            <a:ext cx="3822700" cy="2324100"/>
            <a:chOff x="2880" y="960"/>
            <a:chExt cx="2408" cy="1464"/>
          </a:xfrm>
        </p:grpSpPr>
        <p:pic>
          <p:nvPicPr>
            <p:cNvPr id="15" name="Picture 17" descr="Fig07-18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" y="1083"/>
              <a:ext cx="2176" cy="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2880" y="960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en-US" sz="2400" b="1">
                  <a:solidFill>
                    <a:srgbClr val="000000"/>
                  </a:solidFill>
                  <a:latin typeface="Lucida Sans Unicode" pitchFamily="34" charset="0"/>
                </a:rPr>
                <a:t>External</a:t>
              </a:r>
            </a:p>
          </p:txBody>
        </p:sp>
      </p:grp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1676400" y="3669671"/>
            <a:ext cx="4062413" cy="3048000"/>
            <a:chOff x="864" y="2208"/>
            <a:chExt cx="2559" cy="1920"/>
          </a:xfrm>
        </p:grpSpPr>
        <p:pic>
          <p:nvPicPr>
            <p:cNvPr id="18" name="Picture 20" descr="Fig07-00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579"/>
            <a:stretch>
              <a:fillRect/>
            </a:stretch>
          </p:blipFill>
          <p:spPr bwMode="auto">
            <a:xfrm>
              <a:off x="2304" y="2208"/>
              <a:ext cx="111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864" y="2880"/>
              <a:ext cx="1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kumimoji="1" lang="en-US" sz="2400" b="1">
                  <a:solidFill>
                    <a:srgbClr val="000000"/>
                  </a:solidFill>
                  <a:latin typeface="Lucida Sans Unicode" pitchFamily="34" charset="0"/>
                </a:rPr>
                <a:t>Removable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288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Hard Drives – Organization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482917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1600200"/>
            <a:ext cx="3124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Tracks – data is stored on circular tracks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524000"/>
            <a:ext cx="3124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Sectors– pie shaped groups of sectors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5486400"/>
            <a:ext cx="2590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Clusters– one or more sectors form clusters, the smallest storage area on a disk.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5638800" y="3463651"/>
            <a:ext cx="3352800" cy="2327549"/>
            <a:chOff x="5638800" y="3463651"/>
            <a:chExt cx="3352800" cy="2327549"/>
          </a:xfrm>
        </p:grpSpPr>
        <p:sp>
          <p:nvSpPr>
            <p:cNvPr id="9" name="TextBox 8"/>
            <p:cNvSpPr txBox="1"/>
            <p:nvPr/>
          </p:nvSpPr>
          <p:spPr>
            <a:xfrm>
              <a:off x="5638800" y="3463651"/>
              <a:ext cx="218122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Track 13 –Disk 1 top</a:t>
              </a:r>
            </a:p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Track 13 –Disk 1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bottom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67374" y="4048780"/>
              <a:ext cx="218122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Track 13 –Disk 2 top</a:t>
              </a:r>
            </a:p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Track 13 –Disk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2 bottom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67374" y="4658380"/>
              <a:ext cx="218122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Track 13 –Disk 3 top</a:t>
              </a:r>
            </a:p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Track 13 –Disk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3 bottom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7374" y="5267980"/>
              <a:ext cx="218122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Track 13 –Disk 4 top</a:t>
              </a:r>
            </a:p>
            <a:p>
              <a:r>
                <a:rPr lang="en-US" sz="1400" dirty="0">
                  <a:latin typeface="Arial" pitchFamily="34" charset="0"/>
                  <a:cs typeface="Arial" pitchFamily="34" charset="0"/>
                </a:rPr>
                <a:t>Track 13 –Disk </a:t>
              </a:r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4 bottom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8600" y="3778984"/>
              <a:ext cx="1143000" cy="16312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Cylinder – a vertical stack of tracks</a:t>
              </a:r>
              <a:endParaRPr lang="en-US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5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Hard Drives – Access Time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total time that it takes for a hard drive to read or write data is called the </a:t>
            </a:r>
            <a:r>
              <a:rPr lang="en-US" b="1" dirty="0" smtClean="0"/>
              <a:t>disk access time </a:t>
            </a:r>
            <a:r>
              <a:rPr lang="en-US" dirty="0" smtClean="0"/>
              <a:t>and requires the following:</a:t>
            </a:r>
          </a:p>
          <a:p>
            <a:pPr lvl="1"/>
            <a:r>
              <a:rPr lang="en-US" b="1" dirty="0" smtClean="0"/>
              <a:t>Seek time </a:t>
            </a:r>
            <a:r>
              <a:rPr lang="en-US" dirty="0" smtClean="0"/>
              <a:t>- The read/write heads move to the cylinder that contains (or will contain) the desired data.</a:t>
            </a:r>
          </a:p>
          <a:p>
            <a:pPr lvl="1"/>
            <a:r>
              <a:rPr lang="en-US" b="1" dirty="0" smtClean="0"/>
              <a:t>Rotational delay </a:t>
            </a:r>
            <a:r>
              <a:rPr lang="en-US" dirty="0" smtClean="0"/>
              <a:t>- The hard disks rotate into the proper position so that the read/write heads are located over the part of the cylinder to be used.</a:t>
            </a:r>
          </a:p>
          <a:p>
            <a:pPr lvl="1"/>
            <a:r>
              <a:rPr lang="en-US" b="1" dirty="0" smtClean="0"/>
              <a:t>Data movement time </a:t>
            </a:r>
            <a:r>
              <a:rPr lang="en-US" dirty="0" smtClean="0"/>
              <a:t>- Reading the data from the hard disk to memory, or transfers from memory and is stored on the hard disk.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781</Words>
  <Application>Microsoft Office PowerPoint</Application>
  <PresentationFormat>On-screen Show (4:3)</PresentationFormat>
  <Paragraphs>175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1_Office Theme</vt:lpstr>
      <vt:lpstr>Module</vt:lpstr>
      <vt:lpstr>Storage Systems</vt:lpstr>
      <vt:lpstr>Storage Systems</vt:lpstr>
      <vt:lpstr>Storage Systems</vt:lpstr>
      <vt:lpstr>Storage Capacity</vt:lpstr>
      <vt:lpstr>Hard Drives</vt:lpstr>
      <vt:lpstr>Hard Drives - Parts</vt:lpstr>
      <vt:lpstr>Hard Drives – Three Types</vt:lpstr>
      <vt:lpstr>Hard Drives – Organization</vt:lpstr>
      <vt:lpstr>Hard Drives – Access Time</vt:lpstr>
      <vt:lpstr>Hard Drives – Disk Cache</vt:lpstr>
      <vt:lpstr>Hard Drives - SSD</vt:lpstr>
      <vt:lpstr>Optical Discs</vt:lpstr>
      <vt:lpstr>Optical Discs</vt:lpstr>
      <vt:lpstr>Data Storage on a CD/DVD</vt:lpstr>
      <vt:lpstr>Parts of a Optical Discs Player</vt:lpstr>
      <vt:lpstr>Parts of a Optical Discs Player</vt:lpstr>
      <vt:lpstr>Parts of a Optical Discs Player</vt:lpstr>
      <vt:lpstr>Parts of a Optical Discs Player</vt:lpstr>
      <vt:lpstr>Parts of a Optical Discs Player</vt:lpstr>
      <vt:lpstr>Parts of a Optical Discs Player</vt:lpstr>
      <vt:lpstr>Parts of a Optical Discs Player</vt:lpstr>
      <vt:lpstr>Reading Data</vt:lpstr>
      <vt:lpstr>Reading Data</vt:lpstr>
      <vt:lpstr>Reading Data</vt:lpstr>
      <vt:lpstr>Reading Data</vt:lpstr>
      <vt:lpstr>Flash Memory</vt:lpstr>
      <vt:lpstr>Flash Memory – Memory Cards</vt:lpstr>
      <vt:lpstr>Flash Memory - USB</vt:lpstr>
      <vt:lpstr>Network Storage and Online/Cloud Storage Systems</vt:lpstr>
      <vt:lpstr>Smart Cards</vt:lpstr>
    </vt:vector>
  </TitlesOfParts>
  <Company>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Leroux-Lindsey</dc:creator>
  <cp:lastModifiedBy>jbputz</cp:lastModifiedBy>
  <cp:revision>88</cp:revision>
  <dcterms:created xsi:type="dcterms:W3CDTF">2010-10-04T23:00:08Z</dcterms:created>
  <dcterms:modified xsi:type="dcterms:W3CDTF">2012-04-08T15:26:36Z</dcterms:modified>
</cp:coreProperties>
</file>